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9"/>
  </p:notesMasterIdLst>
  <p:handoutMasterIdLst>
    <p:handoutMasterId r:id="rId20"/>
  </p:handoutMasterIdLst>
  <p:sldIdLst>
    <p:sldId id="428" r:id="rId5"/>
    <p:sldId id="429" r:id="rId6"/>
    <p:sldId id="430" r:id="rId7"/>
    <p:sldId id="435" r:id="rId8"/>
    <p:sldId id="431" r:id="rId9"/>
    <p:sldId id="432" r:id="rId10"/>
    <p:sldId id="433" r:id="rId11"/>
    <p:sldId id="434" r:id="rId12"/>
    <p:sldId id="437" r:id="rId13"/>
    <p:sldId id="438" r:id="rId14"/>
    <p:sldId id="439" r:id="rId15"/>
    <p:sldId id="436" r:id="rId16"/>
    <p:sldId id="440" r:id="rId17"/>
    <p:sldId id="441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 slides" id="{0C749B40-D26C-4827-815A-EF0EDBB1F1D9}">
          <p14:sldIdLst>
            <p14:sldId id="428"/>
            <p14:sldId id="429"/>
            <p14:sldId id="430"/>
            <p14:sldId id="435"/>
            <p14:sldId id="431"/>
            <p14:sldId id="432"/>
            <p14:sldId id="433"/>
            <p14:sldId id="434"/>
            <p14:sldId id="437"/>
            <p14:sldId id="438"/>
            <p14:sldId id="439"/>
            <p14:sldId id="436"/>
            <p14:sldId id="440"/>
            <p14:sldId id="4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FF17"/>
    <a:srgbClr val="2B0A3D"/>
    <a:srgbClr val="0070AD"/>
    <a:srgbClr val="E6E7E7"/>
    <a:srgbClr val="12ABDB"/>
    <a:srgbClr val="300B48"/>
    <a:srgbClr val="D9D9D9"/>
    <a:srgbClr val="95E616"/>
    <a:srgbClr val="FF30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6215" autoAdjust="0"/>
  </p:normalViewPr>
  <p:slideViewPr>
    <p:cSldViewPr>
      <p:cViewPr varScale="1">
        <p:scale>
          <a:sx n="112" d="100"/>
          <a:sy n="112" d="100"/>
        </p:scale>
        <p:origin x="78" y="108"/>
      </p:cViewPr>
      <p:guideLst/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28/09/2018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28/09/2018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Fixar</a:t>
            </a:r>
            <a:r>
              <a:rPr lang="en-US" dirty="0"/>
              <a:t> a </a:t>
            </a:r>
            <a:r>
              <a:rPr lang="en-US" dirty="0" err="1"/>
              <a:t>posicao</a:t>
            </a:r>
            <a:r>
              <a:rPr lang="en-US" dirty="0"/>
              <a:t> do </a:t>
            </a:r>
            <a:r>
              <a:rPr lang="en-US" dirty="0" err="1"/>
              <a:t>titulo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do </a:t>
            </a:r>
            <a:r>
              <a:rPr lang="en-US" dirty="0" err="1"/>
              <a:t>lado</a:t>
            </a:r>
            <a:r>
              <a:rPr lang="en-US" dirty="0"/>
              <a:t> </a:t>
            </a:r>
            <a:r>
              <a:rPr lang="en-US" dirty="0" err="1"/>
              <a:t>esquerdo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o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“ narrowed” , se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ler</a:t>
            </a:r>
            <a:r>
              <a:rPr lang="en-US" dirty="0"/>
              <a:t>.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paragrafos</a:t>
            </a:r>
            <a:r>
              <a:rPr lang="en-US" baseline="0" dirty="0"/>
              <a:t> no </a:t>
            </a:r>
            <a:r>
              <a:rPr lang="en-US" baseline="0" dirty="0" err="1"/>
              <a:t>texto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Linha</a:t>
            </a:r>
            <a:r>
              <a:rPr lang="en-US" baseline="0" dirty="0"/>
              <a:t> vertical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fina</a:t>
            </a:r>
            <a:r>
              <a:rPr lang="en-US" baseline="0" dirty="0"/>
              <a:t> e as </a:t>
            </a:r>
            <a:r>
              <a:rPr lang="en-US" baseline="0" dirty="0" err="1"/>
              <a:t>pontas</a:t>
            </a:r>
            <a:r>
              <a:rPr lang="en-US" baseline="0" dirty="0"/>
              <a:t> NUNCA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arredondadas</a:t>
            </a:r>
            <a:r>
              <a:rPr lang="en-US" baseline="0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68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498415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dc-igate.corporate.ge.com:8080/GDC_Intr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mailto:GEInnovation@capgemini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C9E00F-8077-46C3-9ACF-78C593A3C8E7}"/>
              </a:ext>
            </a:extLst>
          </p:cNvPr>
          <p:cNvSpPr/>
          <p:nvPr/>
        </p:nvSpPr>
        <p:spPr>
          <a:xfrm>
            <a:off x="228600" y="762000"/>
            <a:ext cx="11734800" cy="5791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D3FAA8-650A-4E1B-B561-D86BE9AF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Jenkins Overview</a:t>
            </a:r>
            <a:endParaRPr lang="pt-PT" sz="2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D8DCD-7186-435E-BDB4-92C394DF2E37}"/>
              </a:ext>
            </a:extLst>
          </p:cNvPr>
          <p:cNvGrpSpPr/>
          <p:nvPr/>
        </p:nvGrpSpPr>
        <p:grpSpPr>
          <a:xfrm>
            <a:off x="7467600" y="1371600"/>
            <a:ext cx="4207424" cy="4288221"/>
            <a:chOff x="4686872" y="1371600"/>
            <a:chExt cx="4207424" cy="4288221"/>
          </a:xfrm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04F0823E-4C93-4519-953F-379E3D3BE699}"/>
                </a:ext>
              </a:extLst>
            </p:cNvPr>
            <p:cNvSpPr/>
            <p:nvPr/>
          </p:nvSpPr>
          <p:spPr>
            <a:xfrm>
              <a:off x="4686872" y="1561110"/>
              <a:ext cx="4178205" cy="4098711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6">
              <a:extLst>
                <a:ext uri="{FF2B5EF4-FFF2-40B4-BE49-F238E27FC236}">
                  <a16:creationId xmlns:a16="http://schemas.microsoft.com/office/drawing/2014/main" id="{F289C841-D55E-41BD-9135-366DFED9ACE2}"/>
                </a:ext>
              </a:extLst>
            </p:cNvPr>
            <p:cNvSpPr/>
            <p:nvPr/>
          </p:nvSpPr>
          <p:spPr>
            <a:xfrm>
              <a:off x="5685684" y="1371600"/>
              <a:ext cx="2209800" cy="46166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A1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Topics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E4165A-C3E8-4B7D-AD4E-C5CB9B218763}"/>
                </a:ext>
              </a:extLst>
            </p:cNvPr>
            <p:cNvSpPr/>
            <p:nvPr/>
          </p:nvSpPr>
          <p:spPr>
            <a:xfrm>
              <a:off x="4686873" y="2367885"/>
              <a:ext cx="4207423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What and Why Jenkins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Continuous Integration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>
                  <a:solidFill>
                    <a:schemeClr val="bg1">
                      <a:lumMod val="50000"/>
                    </a:schemeClr>
                  </a:solidFill>
                </a:rPr>
                <a:t>Setup and Configuration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>
                  <a:solidFill>
                    <a:schemeClr val="bg1">
                      <a:lumMod val="50000"/>
                    </a:schemeClr>
                  </a:solidFill>
                </a:rPr>
                <a:t>Jenkins tool walk through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>
                  <a:solidFill>
                    <a:schemeClr val="bg1">
                      <a:lumMod val="50000"/>
                    </a:schemeClr>
                  </a:solidFill>
                </a:rPr>
                <a:t>Jenkins Plugins 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altLang="en-US" sz="2000" i="1" dirty="0">
                  <a:solidFill>
                    <a:schemeClr val="bg1">
                      <a:lumMod val="50000"/>
                    </a:schemeClr>
                  </a:solidFill>
                </a:rPr>
                <a:t>Jenkins-Pipeline &amp; Jenkinfile</a:t>
              </a:r>
            </a:p>
            <a:p>
              <a:pPr marL="342900" lvl="1" indent="-285750">
                <a:lnSpc>
                  <a:spcPct val="80000"/>
                </a:lnSpc>
                <a:spcBef>
                  <a:spcPct val="20000"/>
                </a:spcBef>
                <a:buClr>
                  <a:srgbClr val="00A1E4"/>
                </a:buClr>
                <a:buFont typeface="Wingdings" panose="05000000000000000000" pitchFamily="2" charset="2"/>
                <a:buChar char="ü"/>
              </a:pP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Q&amp;A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94EE88D-546C-43C1-A009-06D2BA8961E7}"/>
              </a:ext>
            </a:extLst>
          </p:cNvPr>
          <p:cNvSpPr/>
          <p:nvPr/>
        </p:nvSpPr>
        <p:spPr>
          <a:xfrm>
            <a:off x="1875948" y="6126480"/>
            <a:ext cx="3324226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</a:rPr>
              <a:t>Visit Us @: </a:t>
            </a:r>
            <a:r>
              <a:rPr lang="en-US" sz="1000" u="sng" dirty="0">
                <a:solidFill>
                  <a:srgbClr val="1F497D">
                    <a:lumMod val="60000"/>
                    <a:lumOff val="40000"/>
                  </a:srgbClr>
                </a:solidFill>
                <a:hlinkClick r:id="rId3"/>
              </a:rPr>
              <a:t>Capgemini GE GDC Intranet</a:t>
            </a:r>
            <a:endParaRPr lang="en-US" sz="1000" u="sng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820FD6-E599-421D-A5D9-4F8F33C14435}"/>
              </a:ext>
            </a:extLst>
          </p:cNvPr>
          <p:cNvSpPr/>
          <p:nvPr/>
        </p:nvSpPr>
        <p:spPr>
          <a:xfrm>
            <a:off x="7909200" y="6126480"/>
            <a:ext cx="332422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prstClr val="black"/>
                </a:solidFill>
              </a:rPr>
              <a:t>Feedback @: </a:t>
            </a:r>
            <a:r>
              <a:rPr lang="en-US" sz="1000" dirty="0">
                <a:solidFill>
                  <a:srgbClr val="0000FF"/>
                </a:solidFill>
                <a:hlinkClick r:id="rId4"/>
              </a:rPr>
              <a:t>GEInnovation@capgemini.com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8D1C6CB-EB43-4D6E-B089-157221334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911" y="68802"/>
            <a:ext cx="990054" cy="64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1DE6CE7-D772-49E4-B54C-B8259441C076}"/>
              </a:ext>
            </a:extLst>
          </p:cNvPr>
          <p:cNvGrpSpPr/>
          <p:nvPr/>
        </p:nvGrpSpPr>
        <p:grpSpPr>
          <a:xfrm>
            <a:off x="990600" y="3729692"/>
            <a:ext cx="5801677" cy="2158662"/>
            <a:chOff x="361573" y="3829824"/>
            <a:chExt cx="4201477" cy="2158662"/>
          </a:xfrm>
        </p:grpSpPr>
        <p:sp>
          <p:nvSpPr>
            <p:cNvPr id="21" name="Rounded Rectangle 2">
              <a:extLst>
                <a:ext uri="{FF2B5EF4-FFF2-40B4-BE49-F238E27FC236}">
                  <a16:creationId xmlns:a16="http://schemas.microsoft.com/office/drawing/2014/main" id="{8A743832-11F5-454B-A330-8870386547AA}"/>
                </a:ext>
              </a:extLst>
            </p:cNvPr>
            <p:cNvSpPr/>
            <p:nvPr/>
          </p:nvSpPr>
          <p:spPr>
            <a:xfrm>
              <a:off x="361573" y="3829824"/>
              <a:ext cx="4201477" cy="215866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11D1D2-C9D2-4D65-8525-B3151B5FE22D}"/>
                </a:ext>
              </a:extLst>
            </p:cNvPr>
            <p:cNvSpPr txBox="1"/>
            <p:nvPr/>
          </p:nvSpPr>
          <p:spPr>
            <a:xfrm>
              <a:off x="582920" y="3997221"/>
              <a:ext cx="3924947" cy="1600438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Session Coming on:</a:t>
              </a:r>
            </a:p>
            <a:p>
              <a:endParaRPr lang="en-US" sz="1400" dirty="0"/>
            </a:p>
            <a:p>
              <a:r>
                <a:rPr lang="en-US" sz="1400" dirty="0"/>
                <a:t>Topic          :    Jenkins Overview</a:t>
              </a:r>
            </a:p>
            <a:p>
              <a:r>
                <a:rPr lang="en-US" sz="1400" dirty="0"/>
                <a:t>Date           :    26</a:t>
              </a:r>
              <a:r>
                <a:rPr lang="en-US" sz="1400" baseline="30000" dirty="0"/>
                <a:t>th</a:t>
              </a:r>
              <a:r>
                <a:rPr lang="en-US" sz="1400" dirty="0"/>
                <a:t> Sept, 2018</a:t>
              </a:r>
            </a:p>
            <a:p>
              <a:r>
                <a:rPr lang="en-US" sz="1400" dirty="0"/>
                <a:t>Timing        :    2:30 PM to 3:30 PM IST</a:t>
              </a:r>
            </a:p>
            <a:p>
              <a:r>
                <a:rPr lang="en-US" sz="1400" dirty="0"/>
                <a:t>Presenter    :    Suraj M B</a:t>
              </a:r>
            </a:p>
            <a:p>
              <a:r>
                <a:rPr lang="en-US" sz="1400" dirty="0"/>
                <a:t>Account	   :    GE Corporate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07993"/>
            <a:ext cx="5908642" cy="22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D8A91-10CC-49FF-8F50-A92B8443985C}"/>
              </a:ext>
            </a:extLst>
          </p:cNvPr>
          <p:cNvSpPr/>
          <p:nvPr/>
        </p:nvSpPr>
        <p:spPr>
          <a:xfrm>
            <a:off x="152400" y="1524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 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(Contd)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A2B63-092F-484E-A4C6-F9DBE1BAC9FD}"/>
              </a:ext>
            </a:extLst>
          </p:cNvPr>
          <p:cNvSpPr txBox="1"/>
          <p:nvPr/>
        </p:nvSpPr>
        <p:spPr>
          <a:xfrm>
            <a:off x="304800" y="814379"/>
            <a:ext cx="11582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Candara" panose="020E0502030303020204" pitchFamily="34" charset="0"/>
              </a:rPr>
              <a:t>Pipeline syntax overview</a:t>
            </a:r>
          </a:p>
          <a:p>
            <a:r>
              <a:rPr lang="en-IN" dirty="0">
                <a:latin typeface="Candara" panose="020E0502030303020204" pitchFamily="34" charset="0"/>
              </a:rPr>
              <a:t>Declarative Pipeline syntax and Scripted Pipeline syntax</a:t>
            </a:r>
          </a:p>
          <a:p>
            <a:endParaRPr lang="en-IN" dirty="0">
              <a:latin typeface="Candara" panose="020E0502030303020204" pitchFamily="34" charset="0"/>
            </a:endParaRPr>
          </a:p>
          <a:p>
            <a:r>
              <a:rPr lang="en-IN" sz="2000" b="1" dirty="0">
                <a:latin typeface="Candara" panose="020E0502030303020204" pitchFamily="34" charset="0"/>
              </a:rPr>
              <a:t>Declarative Pipeline fundamentals</a:t>
            </a:r>
          </a:p>
          <a:p>
            <a:r>
              <a:rPr lang="en-IN" dirty="0">
                <a:latin typeface="Candara" panose="020E0502030303020204" pitchFamily="34" charset="0"/>
              </a:rPr>
              <a:t>The Pipeline block defines all the work done throughout Pipeline.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5A6ED-A2C9-480E-BE98-6C72A350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14817"/>
            <a:ext cx="3733800" cy="4138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9B1FF-6770-48A4-BCA1-F066584F4B93}"/>
              </a:ext>
            </a:extLst>
          </p:cNvPr>
          <p:cNvSpPr txBox="1"/>
          <p:nvPr/>
        </p:nvSpPr>
        <p:spPr>
          <a:xfrm>
            <a:off x="4724400" y="3276600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Execute this Pipeline or any of its stages, on any available agent.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"Build"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"Build"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"Test"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"Test"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"Deploy"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"Deploy" stage.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2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D8A91-10CC-49FF-8F50-A92B8443985C}"/>
              </a:ext>
            </a:extLst>
          </p:cNvPr>
          <p:cNvSpPr/>
          <p:nvPr/>
        </p:nvSpPr>
        <p:spPr>
          <a:xfrm>
            <a:off x="152400" y="1524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 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(Contd)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A2B63-092F-484E-A4C6-F9DBE1BAC9FD}"/>
              </a:ext>
            </a:extLst>
          </p:cNvPr>
          <p:cNvSpPr txBox="1"/>
          <p:nvPr/>
        </p:nvSpPr>
        <p:spPr>
          <a:xfrm>
            <a:off x="152400" y="792138"/>
            <a:ext cx="11582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ndara" panose="020E0502030303020204" pitchFamily="34" charset="0"/>
              </a:rPr>
              <a:t>Scripted Pipeline fundamentals</a:t>
            </a:r>
          </a:p>
          <a:p>
            <a:r>
              <a:rPr lang="en-US" dirty="0">
                <a:latin typeface="Candara" panose="020E0502030303020204" pitchFamily="34" charset="0"/>
              </a:rPr>
              <a:t>One or more node blocks do/es the core work throughout the entire Pipeline.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Schedules the steps contained within the block to run by adding an item to the Jenkins queue. As soon as an executor is free on a node, the steps will run.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Creates a workspace (a directory specific to that particular Pipeline) where work can be done on files checked out from source control.</a:t>
            </a:r>
          </a:p>
          <a:p>
            <a:endParaRPr lang="en-IN" dirty="0">
              <a:latin typeface="Candara" panose="020E05020303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9B1FF-6770-48A4-BCA1-F066584F4B93}"/>
              </a:ext>
            </a:extLst>
          </p:cNvPr>
          <p:cNvSpPr txBox="1"/>
          <p:nvPr/>
        </p:nvSpPr>
        <p:spPr>
          <a:xfrm>
            <a:off x="3886200" y="2721694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Execute this Pipeline or any of its stages, on any available agent.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"Build" stage. stage blocks are optional in Scripted Pipeline syntax. However, implementing stage blocks in a Scripted Pipeline provides clearer visualization of each `stage’s subset of tasks/steps in the Jenkins UI.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"Build"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"Test"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"Test"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Defines the "Deploy" stage.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Perform some steps related to the "Deploy" stage.</a:t>
            </a: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104CA-BEF0-42EB-916C-58838A37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04181"/>
            <a:ext cx="2980850" cy="35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3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3AE337-E6CA-466F-B2F9-407C3414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76300"/>
            <a:ext cx="5562600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CD700-59A5-4D9C-802D-8F875B74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2" y="1371600"/>
            <a:ext cx="5333998" cy="4343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54F8E6-EDF2-4529-9CBD-56205231CBEE}"/>
              </a:ext>
            </a:extLst>
          </p:cNvPr>
          <p:cNvSpPr/>
          <p:nvPr/>
        </p:nvSpPr>
        <p:spPr>
          <a:xfrm>
            <a:off x="152400" y="1524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 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(Contd)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8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A62F8A-BF15-4B05-80A6-4800B9FBF6BC}"/>
              </a:ext>
            </a:extLst>
          </p:cNvPr>
          <p:cNvSpPr txBox="1"/>
          <p:nvPr/>
        </p:nvSpPr>
        <p:spPr>
          <a:xfrm>
            <a:off x="4114800" y="2743200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Candara" panose="020E0502030303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78614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A62F8A-BF15-4B05-80A6-4800B9FBF6BC}"/>
              </a:ext>
            </a:extLst>
          </p:cNvPr>
          <p:cNvSpPr txBox="1"/>
          <p:nvPr/>
        </p:nvSpPr>
        <p:spPr>
          <a:xfrm>
            <a:off x="4114800" y="2743200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Candara" panose="020E0502030303020204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35714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34183" y="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What and Why Jenkins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7E33B-D843-40E5-8F16-A206827A3CD9}"/>
              </a:ext>
            </a:extLst>
          </p:cNvPr>
          <p:cNvSpPr txBox="1"/>
          <p:nvPr/>
        </p:nvSpPr>
        <p:spPr>
          <a:xfrm>
            <a:off x="381000" y="990600"/>
            <a:ext cx="11201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andara" panose="020E0502030303020204" pitchFamily="34" charset="0"/>
              </a:rPr>
              <a:t>What is Jenkins 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i="1" dirty="0">
              <a:latin typeface="Candara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Candara" panose="020E0502030303020204" pitchFamily="34" charset="0"/>
              </a:rPr>
              <a:t>Jenkins</a:t>
            </a:r>
            <a:r>
              <a:rPr lang="en-US" sz="2000" dirty="0">
                <a:latin typeface="Candara" panose="020E0502030303020204" pitchFamily="34" charset="0"/>
              </a:rPr>
              <a:t> is a </a:t>
            </a:r>
            <a:r>
              <a:rPr lang="en-US" sz="2000" b="1" dirty="0">
                <a:latin typeface="Candara" panose="020E0502030303020204" pitchFamily="34" charset="0"/>
              </a:rPr>
              <a:t>Continuous Integration (CI) server</a:t>
            </a:r>
            <a:r>
              <a:rPr lang="en-US" sz="2000" dirty="0">
                <a:latin typeface="Candara" panose="020E0502030303020204" pitchFamily="34" charset="0"/>
              </a:rPr>
              <a:t> or tool which is written in java.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It provides Continuous Integration services for software development.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Candara" panose="020E0502030303020204" pitchFamily="34" charset="0"/>
              </a:rPr>
              <a:t>Jenkins</a:t>
            </a:r>
            <a:r>
              <a:rPr lang="en-US" sz="2000" dirty="0">
                <a:latin typeface="Candara" panose="020E0502030303020204" pitchFamily="34" charset="0"/>
              </a:rPr>
              <a:t> is free software to download and install.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algn="just"/>
            <a:endParaRPr lang="en-US" sz="2000" dirty="0">
              <a:latin typeface="Candara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pPr algn="just"/>
            <a:r>
              <a:rPr lang="en-US" sz="2000" dirty="0">
                <a:latin typeface="Candara" panose="020E0502030303020204" pitchFamily="34" charset="0"/>
              </a:rPr>
              <a:t>Why Jenkins :</a:t>
            </a:r>
          </a:p>
          <a:p>
            <a:pPr algn="just"/>
            <a:r>
              <a:rPr lang="en-US" sz="2000" dirty="0">
                <a:latin typeface="Candara" panose="020E0502030303020204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Jenkins is the inspector in the analogy.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Middle man between your code repo and your build server.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It checks for changes, If it found them, it gathers them and sends them to your build server. That's what Jenkins is.</a:t>
            </a:r>
          </a:p>
          <a:p>
            <a:pPr algn="just"/>
            <a:endParaRPr lang="en-US" sz="2000" dirty="0">
              <a:latin typeface="Candara" panose="020E0502030303020204" pitchFamily="34" charset="0"/>
            </a:endParaRPr>
          </a:p>
          <a:p>
            <a:pPr algn="just"/>
            <a:endParaRPr lang="en-IN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346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13531" y="-2849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Continuous Integration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C7CF5-C619-437E-B577-DEB27D975FA1}"/>
              </a:ext>
            </a:extLst>
          </p:cNvPr>
          <p:cNvSpPr txBox="1"/>
          <p:nvPr/>
        </p:nvSpPr>
        <p:spPr>
          <a:xfrm>
            <a:off x="304800" y="838200"/>
            <a:ext cx="1181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Continuous Integration (CI)</a:t>
            </a:r>
            <a:r>
              <a:rPr lang="en-US" dirty="0"/>
              <a:t> is a development practice that requires developers to integrate code into a shared repository several times a day. It is a process of running your tests on a non-developer (say testers) machine automatically when someone pushes new code into the source repository. The below diagram shows the CI workflow.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931D2-6054-49C0-B6AA-92DF9F2E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161" y="2323031"/>
            <a:ext cx="5562600" cy="3808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E90CD-EC74-46A7-82DD-EDA7A5981418}"/>
              </a:ext>
            </a:extLst>
          </p:cNvPr>
          <p:cNvSpPr txBox="1"/>
          <p:nvPr/>
        </p:nvSpPr>
        <p:spPr>
          <a:xfrm>
            <a:off x="381000" y="2438400"/>
            <a:ext cx="5791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ndara" panose="020E0502030303020204" pitchFamily="34" charset="0"/>
              </a:rPr>
              <a:t>Key Roles of CI :</a:t>
            </a:r>
          </a:p>
          <a:p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Repository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Continuous Build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Reports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Artifacts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296121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13531" y="-2849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Where we can fit the Jenkins in CI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C7CF5-C619-437E-B577-DEB27D975FA1}"/>
              </a:ext>
            </a:extLst>
          </p:cNvPr>
          <p:cNvSpPr txBox="1"/>
          <p:nvPr/>
        </p:nvSpPr>
        <p:spPr>
          <a:xfrm>
            <a:off x="304800" y="1420117"/>
            <a:ext cx="510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ndara" panose="020E0502030303020204" pitchFamily="34" charset="0"/>
              </a:rPr>
              <a:t>Key Roles of CI with Jenkins :</a:t>
            </a:r>
          </a:p>
          <a:p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Repository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latin typeface="Candara" panose="020E0502030303020204" pitchFamily="34" charset="0"/>
              </a:rPr>
              <a:t>Jenkins</a:t>
            </a:r>
          </a:p>
          <a:p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Reports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Artifacts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>
                <a:latin typeface="Candara" panose="020E0502030303020204" pitchFamily="34" charset="0"/>
              </a:rPr>
              <a:t>Deployments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E4B6F-BA34-4E20-9981-249235C01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9865"/>
            <a:ext cx="6019800" cy="39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8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32759" y="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Setup and Configuration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94278-972C-407D-9B85-2145262C160B}"/>
              </a:ext>
            </a:extLst>
          </p:cNvPr>
          <p:cNvSpPr txBox="1"/>
          <p:nvPr/>
        </p:nvSpPr>
        <p:spPr>
          <a:xfrm>
            <a:off x="228600" y="1295400"/>
            <a:ext cx="58082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Candara" panose="020E0502030303020204" pitchFamily="34" charset="0"/>
              </a:rPr>
              <a:t>Prerequisites</a:t>
            </a:r>
            <a:r>
              <a:rPr lang="en-IN" b="1" dirty="0">
                <a:latin typeface="Candara" panose="020E0502030303020204" pitchFamily="34" charset="0"/>
              </a:rPr>
              <a:t>:</a:t>
            </a:r>
          </a:p>
          <a:p>
            <a:r>
              <a:rPr lang="en-IN" dirty="0">
                <a:latin typeface="Candara" panose="020E0502030303020204" pitchFamily="34" charset="0"/>
              </a:rPr>
              <a:t>Minimum hardware requirements</a:t>
            </a:r>
          </a:p>
          <a:p>
            <a:r>
              <a:rPr lang="en-US" dirty="0">
                <a:latin typeface="Candara" panose="020E0502030303020204" pitchFamily="34" charset="0"/>
              </a:rPr>
              <a:t>256 MB of RAM</a:t>
            </a:r>
          </a:p>
          <a:p>
            <a:r>
              <a:rPr lang="en-US" dirty="0">
                <a:latin typeface="Candara" panose="020E0502030303020204" pitchFamily="34" charset="0"/>
              </a:rPr>
              <a:t>1 GB of drive space </a:t>
            </a:r>
          </a:p>
          <a:p>
            <a:endParaRPr lang="en-IN" dirty="0">
              <a:latin typeface="Candara" panose="020E0502030303020204" pitchFamily="34" charset="0"/>
            </a:endParaRPr>
          </a:p>
          <a:p>
            <a:r>
              <a:rPr lang="en-US" b="1" u="sng" dirty="0">
                <a:latin typeface="Candara" panose="020E0502030303020204" pitchFamily="34" charset="0"/>
              </a:rPr>
              <a:t>Recommended hardware configuration for a small team</a:t>
            </a:r>
            <a:r>
              <a:rPr lang="en-US" u="sng" dirty="0">
                <a:latin typeface="Candara" panose="020E0502030303020204" pitchFamily="34" charset="0"/>
              </a:rPr>
              <a:t>:</a:t>
            </a:r>
          </a:p>
          <a:p>
            <a:r>
              <a:rPr lang="en-US" dirty="0">
                <a:latin typeface="Candara" panose="020E0502030303020204" pitchFamily="34" charset="0"/>
              </a:rPr>
              <a:t>1 GB+ of RAM</a:t>
            </a:r>
          </a:p>
          <a:p>
            <a:r>
              <a:rPr lang="en-US" dirty="0">
                <a:latin typeface="Candara" panose="020E0502030303020204" pitchFamily="34" charset="0"/>
              </a:rPr>
              <a:t>50 GB+ of drive space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b="1" u="sng" dirty="0">
                <a:latin typeface="Candara" panose="020E0502030303020204" pitchFamily="34" charset="0"/>
              </a:rPr>
              <a:t>Software requirements:</a:t>
            </a:r>
          </a:p>
          <a:p>
            <a:r>
              <a:rPr lang="en-US" dirty="0">
                <a:latin typeface="Candara" panose="020E0502030303020204" pitchFamily="34" charset="0"/>
              </a:rPr>
              <a:t>Java: Java 8 ,runtime environment, both 32-bit and 64-bit versions are supported</a:t>
            </a:r>
          </a:p>
          <a:p>
            <a:r>
              <a:rPr lang="en-US" dirty="0">
                <a:latin typeface="Candara" panose="020E0502030303020204" pitchFamily="34" charset="0"/>
              </a:rPr>
              <a:t>Web browser:  Web Browser Compatibility with system.</a:t>
            </a:r>
          </a:p>
          <a:p>
            <a:r>
              <a:rPr lang="en-US" dirty="0">
                <a:latin typeface="Candara" panose="020E0502030303020204" pitchFamily="34" charset="0"/>
              </a:rPr>
              <a:t>Google Chrome,Morzilla etc.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4284E-D340-4179-8218-E861CDF64265}"/>
              </a:ext>
            </a:extLst>
          </p:cNvPr>
          <p:cNvSpPr txBox="1"/>
          <p:nvPr/>
        </p:nvSpPr>
        <p:spPr>
          <a:xfrm>
            <a:off x="6096000" y="1295400"/>
            <a:ext cx="5486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The (WAR) file version of Jenkins can be installed on any operating system or platform that supports Java.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ndara" panose="020E0502030303020204" pitchFamily="34" charset="0"/>
              </a:rPr>
              <a:t>Download the latest stable </a:t>
            </a:r>
            <a:r>
              <a:rPr lang="en-US" sz="2000" b="1" dirty="0">
                <a:latin typeface="Candara" panose="020E0502030303020204" pitchFamily="34" charset="0"/>
              </a:rPr>
              <a:t>Jenkins WAR </a:t>
            </a:r>
            <a:r>
              <a:rPr lang="en-US" sz="2000" dirty="0">
                <a:latin typeface="Candara" panose="020E0502030303020204" pitchFamily="34" charset="0"/>
              </a:rPr>
              <a:t>file 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ndara" panose="020E0502030303020204" pitchFamily="34" charset="0"/>
              </a:rPr>
              <a:t>Open up a terminal/command prompt &amp; Run the command </a:t>
            </a:r>
            <a:r>
              <a:rPr lang="en-US" sz="2000" b="1" dirty="0">
                <a:latin typeface="Candara" panose="020E0502030303020204" pitchFamily="34" charset="0"/>
              </a:rPr>
              <a:t>java -jar </a:t>
            </a:r>
            <a:r>
              <a:rPr lang="en-US" sz="2000" b="1" dirty="0" err="1">
                <a:latin typeface="Candara" panose="020E0502030303020204" pitchFamily="34" charset="0"/>
              </a:rPr>
              <a:t>jenkins.war</a:t>
            </a:r>
            <a:r>
              <a:rPr lang="en-US" sz="2000" dirty="0">
                <a:latin typeface="Candara" panose="020E0502030303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Candara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ndara" panose="020E0502030303020204" pitchFamily="34" charset="0"/>
              </a:rPr>
              <a:t>Browse to </a:t>
            </a:r>
            <a:r>
              <a:rPr lang="en-US" sz="2000" b="1" dirty="0">
                <a:latin typeface="Candara" panose="020E0502030303020204" pitchFamily="34" charset="0"/>
              </a:rPr>
              <a:t>http://localhost:8080</a:t>
            </a:r>
            <a:r>
              <a:rPr lang="en-US" sz="2000" dirty="0">
                <a:latin typeface="Candara" panose="020E0502030303020204" pitchFamily="34" charset="0"/>
              </a:rPr>
              <a:t> and wait until the Unlock Jenkins page appears.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13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3124200" y="28194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Tool Walkthrough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0614F-73A0-4D5A-B153-F68D9A707194}"/>
              </a:ext>
            </a:extLst>
          </p:cNvPr>
          <p:cNvSpPr txBox="1"/>
          <p:nvPr/>
        </p:nvSpPr>
        <p:spPr>
          <a:xfrm>
            <a:off x="5334000" y="4343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9650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4191000" y="28956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Plugin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770C0-1E56-4AE7-8643-4EFE2BCD1759}"/>
              </a:ext>
            </a:extLst>
          </p:cNvPr>
          <p:cNvSpPr txBox="1"/>
          <p:nvPr/>
        </p:nvSpPr>
        <p:spPr>
          <a:xfrm>
            <a:off x="5334000" y="4343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07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B3D5F4-DA6C-474D-9573-C6A39609EADF}"/>
              </a:ext>
            </a:extLst>
          </p:cNvPr>
          <p:cNvSpPr txBox="1"/>
          <p:nvPr/>
        </p:nvSpPr>
        <p:spPr>
          <a:xfrm>
            <a:off x="0" y="762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</a:t>
            </a:r>
            <a:endParaRPr lang="en-IN" sz="4000" b="1" u="sng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2D2BB-1075-4009-9896-296CD66F0553}"/>
              </a:ext>
            </a:extLst>
          </p:cNvPr>
          <p:cNvSpPr txBox="1"/>
          <p:nvPr/>
        </p:nvSpPr>
        <p:spPr>
          <a:xfrm>
            <a:off x="228600" y="838200"/>
            <a:ext cx="11734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Candara" panose="020E0502030303020204" pitchFamily="34" charset="0"/>
              </a:rPr>
              <a:t>What is a Jenkins pipeline?</a:t>
            </a:r>
          </a:p>
          <a:p>
            <a:pPr algn="just"/>
            <a:endParaRPr lang="en-US" sz="2000" dirty="0">
              <a:latin typeface="Candara" panose="020E0502030303020204" pitchFamily="34" charset="0"/>
            </a:endParaRPr>
          </a:p>
          <a:p>
            <a:pPr algn="just"/>
            <a:r>
              <a:rPr lang="en-US" sz="2000" dirty="0">
                <a:latin typeface="Candara" panose="020E0502030303020204" pitchFamily="34" charset="0"/>
              </a:rPr>
              <a:t>A pipeline is a collection of jobs that brings the software from version control into the hands of the end users by using automation tools. It is a feature used to </a:t>
            </a:r>
            <a:r>
              <a:rPr lang="en-US" sz="2000" b="1" dirty="0">
                <a:latin typeface="Candara" panose="020E0502030303020204" pitchFamily="34" charset="0"/>
              </a:rPr>
              <a:t>incorporate continuous delivery</a:t>
            </a:r>
            <a:r>
              <a:rPr lang="en-US" sz="2000" dirty="0">
                <a:latin typeface="Candara" panose="020E0502030303020204" pitchFamily="34" charset="0"/>
              </a:rPr>
              <a:t> in our software development workflow.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67373-E224-4118-9BC0-BA212581B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73" y="2585235"/>
            <a:ext cx="929972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17C741-E572-4C09-B126-DFA4D42E8B5F}"/>
              </a:ext>
            </a:extLst>
          </p:cNvPr>
          <p:cNvSpPr/>
          <p:nvPr/>
        </p:nvSpPr>
        <p:spPr>
          <a:xfrm>
            <a:off x="6324600" y="220506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D8A91-10CC-49FF-8F50-A92B8443985C}"/>
              </a:ext>
            </a:extLst>
          </p:cNvPr>
          <p:cNvSpPr/>
          <p:nvPr/>
        </p:nvSpPr>
        <p:spPr>
          <a:xfrm>
            <a:off x="152400" y="1524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tx2"/>
                </a:solidFill>
                <a:latin typeface="Candara" panose="020E0502030303020204" pitchFamily="34" charset="0"/>
              </a:rPr>
              <a:t>Jenkins Pipeline and Jenkinfile </a:t>
            </a:r>
            <a:r>
              <a:rPr lang="en-US" sz="2000" b="1" dirty="0">
                <a:solidFill>
                  <a:schemeClr val="tx2"/>
                </a:solidFill>
                <a:latin typeface="Candara" panose="020E0502030303020204" pitchFamily="34" charset="0"/>
              </a:rPr>
              <a:t>(Contd)</a:t>
            </a:r>
            <a:endParaRPr lang="en-IN" sz="4000" b="1" dirty="0">
              <a:solidFill>
                <a:schemeClr val="tx2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7ACD1-3073-4C0A-976F-B81D2F89A158}"/>
              </a:ext>
            </a:extLst>
          </p:cNvPr>
          <p:cNvSpPr txBox="1"/>
          <p:nvPr/>
        </p:nvSpPr>
        <p:spPr>
          <a:xfrm>
            <a:off x="342900" y="831711"/>
            <a:ext cx="1150620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ndara" panose="020E0502030303020204" pitchFamily="34" charset="0"/>
              </a:rPr>
              <a:t>Pipeline Concepts:</a:t>
            </a:r>
          </a:p>
          <a:p>
            <a:endParaRPr lang="en-IN" sz="2000" dirty="0">
              <a:latin typeface="Candara" panose="020E0502030303020204" pitchFamily="34" charset="0"/>
            </a:endParaRPr>
          </a:p>
          <a:p>
            <a:r>
              <a:rPr lang="en-IN" sz="2400" b="1" dirty="0">
                <a:latin typeface="Candara" panose="020E0502030303020204" pitchFamily="34" charset="0"/>
              </a:rPr>
              <a:t>Pipeline: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user-defined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defines your entire build process,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includes stages for building, testing and delivering.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400" b="1" dirty="0">
                <a:latin typeface="Candara" panose="020E0502030303020204" pitchFamily="34" charset="0"/>
              </a:rPr>
              <a:t>Node</a:t>
            </a:r>
            <a:endParaRPr lang="en-US" sz="2000" b="1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A node is a machine which is part of the Jenkins environment and is capable of executing a Pipeline.</a:t>
            </a:r>
          </a:p>
          <a:p>
            <a:br>
              <a:rPr lang="en-US" dirty="0"/>
            </a:br>
            <a:r>
              <a:rPr lang="en-US" sz="2400" b="1" dirty="0">
                <a:latin typeface="Candara" panose="020E0502030303020204" pitchFamily="34" charset="0"/>
              </a:rPr>
              <a:t>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distinct subset of tasks performed through the entire 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Like "Build", "Test" and "Deploy" stages</a:t>
            </a:r>
            <a:r>
              <a:rPr lang="en-US" dirty="0"/>
              <a:t> </a:t>
            </a:r>
            <a:endParaRPr lang="en-US" sz="2400" b="1" dirty="0">
              <a:latin typeface="Candara" panose="020E0502030303020204" pitchFamily="34" charset="0"/>
            </a:endParaRPr>
          </a:p>
          <a:p>
            <a:endParaRPr lang="en-US" sz="2400" b="1" dirty="0">
              <a:latin typeface="Candara" panose="020E0502030303020204" pitchFamily="34" charset="0"/>
            </a:endParaRPr>
          </a:p>
          <a:p>
            <a:r>
              <a:rPr lang="en-US" sz="2400" b="1" dirty="0">
                <a:latin typeface="Candara" panose="020E0502030303020204" pitchFamily="34" charset="0"/>
              </a:rPr>
              <a:t>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step that tells Jenkins </a:t>
            </a:r>
            <a:r>
              <a:rPr lang="en-US" i="1" dirty="0">
                <a:latin typeface="Candara" panose="020E0502030303020204" pitchFamily="34" charset="0"/>
              </a:rPr>
              <a:t>what</a:t>
            </a:r>
            <a:r>
              <a:rPr lang="en-US" dirty="0">
                <a:latin typeface="Candara" panose="020E0502030303020204" pitchFamily="34" charset="0"/>
              </a:rPr>
              <a:t> to do at a particular point in time</a:t>
            </a:r>
            <a:endParaRPr lang="en-IN" sz="24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80820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 - Copy</Template>
  <TotalTime>4629</TotalTime>
  <Words>647</Words>
  <Application>Microsoft Office PowerPoint</Application>
  <PresentationFormat>Widescreen</PresentationFormat>
  <Paragraphs>140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Candara</vt:lpstr>
      <vt:lpstr>Georgia</vt:lpstr>
      <vt:lpstr>Mangal</vt:lpstr>
      <vt:lpstr>Verdana</vt:lpstr>
      <vt:lpstr>Wingdings</vt:lpstr>
      <vt:lpstr>Capgemini 2017_Cover slides</vt:lpstr>
      <vt:lpstr>Section slides</vt:lpstr>
      <vt:lpstr>Content Layouts</vt:lpstr>
      <vt:lpstr>Content and Image Layouts</vt:lpstr>
      <vt:lpstr>Jenkins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Workforce Management [Kronos]</dc:title>
  <dc:creator>Srinivasan Kannan</dc:creator>
  <cp:lastModifiedBy>Suraj Belgaonkar</cp:lastModifiedBy>
  <cp:revision>54</cp:revision>
  <dcterms:created xsi:type="dcterms:W3CDTF">2018-01-19T04:58:41Z</dcterms:created>
  <dcterms:modified xsi:type="dcterms:W3CDTF">2018-09-28T08:52:07Z</dcterms:modified>
</cp:coreProperties>
</file>